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55"/>
  </p:notesMasterIdLst>
  <p:sldIdLst>
    <p:sldId id="256" r:id="rId3"/>
    <p:sldId id="257" r:id="rId4"/>
    <p:sldId id="323" r:id="rId5"/>
    <p:sldId id="259" r:id="rId6"/>
    <p:sldId id="261" r:id="rId7"/>
    <p:sldId id="262" r:id="rId8"/>
    <p:sldId id="263" r:id="rId9"/>
    <p:sldId id="315" r:id="rId10"/>
    <p:sldId id="316" r:id="rId11"/>
    <p:sldId id="317" r:id="rId12"/>
    <p:sldId id="318" r:id="rId13"/>
    <p:sldId id="268" r:id="rId14"/>
    <p:sldId id="319" r:id="rId15"/>
    <p:sldId id="270" r:id="rId16"/>
    <p:sldId id="271" r:id="rId17"/>
    <p:sldId id="272" r:id="rId18"/>
    <p:sldId id="320" r:id="rId19"/>
    <p:sldId id="321" r:id="rId20"/>
    <p:sldId id="277" r:id="rId21"/>
    <p:sldId id="278" r:id="rId22"/>
    <p:sldId id="293" r:id="rId23"/>
    <p:sldId id="294" r:id="rId24"/>
    <p:sldId id="295" r:id="rId25"/>
    <p:sldId id="311" r:id="rId26"/>
    <p:sldId id="298" r:id="rId27"/>
    <p:sldId id="297" r:id="rId28"/>
    <p:sldId id="312" r:id="rId29"/>
    <p:sldId id="299" r:id="rId30"/>
    <p:sldId id="300" r:id="rId31"/>
    <p:sldId id="301" r:id="rId32"/>
    <p:sldId id="302" r:id="rId33"/>
    <p:sldId id="313" r:id="rId34"/>
    <p:sldId id="303" r:id="rId35"/>
    <p:sldId id="305" r:id="rId36"/>
    <p:sldId id="306" r:id="rId37"/>
    <p:sldId id="314" r:id="rId38"/>
    <p:sldId id="307" r:id="rId39"/>
    <p:sldId id="308" r:id="rId40"/>
    <p:sldId id="309" r:id="rId41"/>
    <p:sldId id="296" r:id="rId42"/>
    <p:sldId id="282" r:id="rId43"/>
    <p:sldId id="283" r:id="rId44"/>
    <p:sldId id="288" r:id="rId45"/>
    <p:sldId id="289" r:id="rId46"/>
    <p:sldId id="290" r:id="rId47"/>
    <p:sldId id="284" r:id="rId48"/>
    <p:sldId id="285" r:id="rId49"/>
    <p:sldId id="292" r:id="rId50"/>
    <p:sldId id="279" r:id="rId51"/>
    <p:sldId id="322" r:id="rId52"/>
    <p:sldId id="310" r:id="rId53"/>
    <p:sldId id="280" r:id="rId54"/>
  </p:sldIdLst>
  <p:sldSz cx="18288000" cy="10287000"/>
  <p:notesSz cx="10287000" cy="18288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한컴 말랑말랑 Bold" panose="020F0803000000000000" pitchFamily="50" charset="-127"/>
      <p:bold r:id="rId62"/>
    </p:embeddedFont>
    <p:embeddedFont>
      <p:font typeface="한컴 말랑말랑 Regular" panose="020F0303000000000000" pitchFamily="34" charset="-12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>
      <p:cViewPr>
        <p:scale>
          <a:sx n="66" d="100"/>
          <a:sy n="66" d="100"/>
        </p:scale>
        <p:origin x="48" y="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DDA29-6487-4127-B332-F2307A9F1A9E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1903-3459-4F6E-BB9D-56209ABA2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5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A4EFE-AFC6-4350-B018-192D6FBED4F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3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1903-3459-4F6E-BB9D-56209ABA2A7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56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1903-3459-4F6E-BB9D-56209ABA2A7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1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09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79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28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08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92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8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62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4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47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0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06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46870" y="1745095"/>
            <a:ext cx="1119197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b="1" dirty="0">
                <a:solidFill>
                  <a:srgbClr val="74BDF9"/>
                </a:solidFill>
                <a:latin typeface="한컴 말랑말랑 Regular" panose="020F0303000000000000" pitchFamily="34" charset="-127"/>
                <a:cs typeface="IBM Plex Sans KR" pitchFamily="34" charset="0"/>
              </a:rPr>
              <a:t>Your Unchanging Medicine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10457" y="0"/>
            <a:ext cx="17664800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200" b="1" kern="0" spc="-300" dirty="0">
                <a:solidFill>
                  <a:srgbClr val="74BDF9"/>
                </a:solidFill>
                <a:latin typeface="한컴 말랑말랑 Bold" panose="020F0803000000000000" pitchFamily="50" charset="-127"/>
                <a:cs typeface="SpoqaHanSans-Bold" pitchFamily="34" charset="0"/>
              </a:rPr>
              <a:t>YUM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0"/>
            <a:ext cx="3067708" cy="2374250"/>
            <a:chOff x="0" y="0"/>
            <a:chExt cx="3067708" cy="23742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67708" cy="23742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997965" y="8330099"/>
            <a:ext cx="8289783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 명 : 개 미</a:t>
            </a:r>
            <a:endParaRPr lang="en-US" sz="3000" b="1" kern="0" spc="-100" dirty="0">
              <a:solidFill>
                <a:srgbClr val="3A4CA8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endParaRPr lang="en-US" sz="4000" b="1" kern="0" spc="-1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ExtraBold" pitchFamily="34" charset="0"/>
            </a:endParaRPr>
          </a:p>
          <a:p>
            <a:pPr algn="ctr"/>
            <a:r>
              <a:rPr 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 원 : 홍창목(팀장), 김주의, </a:t>
            </a:r>
            <a:r>
              <a:rPr lang="en-US" sz="3000" b="1" kern="0" spc="-100" dirty="0" err="1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한주형</a:t>
            </a:r>
            <a:endParaRPr lang="en-US" sz="3000" b="1" kern="0" spc="-100" dirty="0">
              <a:solidFill>
                <a:srgbClr val="3A4CA8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568934" y="2388626"/>
            <a:ext cx="7128798" cy="5843780"/>
            <a:chOff x="5568934" y="2388626"/>
            <a:chExt cx="7128798" cy="58437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8934" y="2388626"/>
              <a:ext cx="7128798" cy="5843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로그인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Regular" panose="020F0303000000000000" pitchFamily="34" charset="-127"/>
                <a:ea typeface="+mn-ea"/>
                <a:cs typeface="NanumSquareRoundOTF Light" pitchFamily="34" charset="0"/>
              </a:rPr>
              <a:t> 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화면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Regular" panose="020F0303000000000000" pitchFamily="34" charset="-127"/>
                <a:ea typeface="+mn-ea"/>
                <a:cs typeface="NanumSquareRoundOTF Light" pitchFamily="34" charset="0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83267" y="1081038"/>
            <a:ext cx="366202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 아이디 찾기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DF22CB-7C7D-4BE3-9452-46B8E444A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91" y="2628900"/>
            <a:ext cx="6457950" cy="7403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E92BF4-10F8-421B-AD48-AFE602DDA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1432" y="3616902"/>
            <a:ext cx="4181475" cy="114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E4F495-7788-4A53-BA1B-24B9C0F5A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9661" y="4979934"/>
            <a:ext cx="6457950" cy="5044403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B6B54FAC-58EC-45BE-A807-DE4B5058158C}"/>
              </a:ext>
            </a:extLst>
          </p:cNvPr>
          <p:cNvSpPr txBox="1"/>
          <p:nvPr/>
        </p:nvSpPr>
        <p:spPr>
          <a:xfrm>
            <a:off x="7924800" y="2647406"/>
            <a:ext cx="8839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아이디 찾기 페이지에서는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에 입력한 이름과 주민번호가 일치하는 아이디가 있을 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해당 아이디를 출력합니다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7E480C4C-3A51-4AF1-A670-F3EF44A054EE}"/>
              </a:ext>
            </a:extLst>
          </p:cNvPr>
          <p:cNvSpPr txBox="1"/>
          <p:nvPr/>
        </p:nvSpPr>
        <p:spPr>
          <a:xfrm>
            <a:off x="7924800" y="3865237"/>
            <a:ext cx="312256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입력 값이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에 없거나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일치하는 아이디가 없을 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658A1F0-FD91-4479-98E0-296B6872E4AE}"/>
              </a:ext>
            </a:extLst>
          </p:cNvPr>
          <p:cNvSpPr txBox="1"/>
          <p:nvPr/>
        </p:nvSpPr>
        <p:spPr>
          <a:xfrm>
            <a:off x="7924800" y="5176127"/>
            <a:ext cx="312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입력 값이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에 일치할 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로그인 화면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4695" y="1081038"/>
            <a:ext cx="426580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04 비밀번호 찾기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C8996C-1969-4E0E-875B-2F919F21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91" y="2628900"/>
            <a:ext cx="5905500" cy="7486650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E5502753-AC44-44A1-B485-E9972173DBB2}"/>
              </a:ext>
            </a:extLst>
          </p:cNvPr>
          <p:cNvSpPr txBox="1"/>
          <p:nvPr/>
        </p:nvSpPr>
        <p:spPr>
          <a:xfrm>
            <a:off x="7924800" y="2647406"/>
            <a:ext cx="8839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비밀번호 찾기 페이지에서는 아이디 찾기 페이지와 동일하게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에 입력한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이름과 아이디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주민등록번호가 일치 할 시에 비밀번호를 재설정을 하게 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354EB4-C388-475D-94F8-E0979BD5D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369" y="3526814"/>
            <a:ext cx="4200525" cy="1104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C80CC0-82BA-4000-8B26-FE663837D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5672" y="5143500"/>
            <a:ext cx="5905500" cy="4972050"/>
          </a:xfrm>
          <a:prstGeom prst="rect">
            <a:avLst/>
          </a:prstGeom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1E1700D3-56F9-47EF-9A78-81DD16A83F58}"/>
              </a:ext>
            </a:extLst>
          </p:cNvPr>
          <p:cNvSpPr txBox="1"/>
          <p:nvPr/>
        </p:nvSpPr>
        <p:spPr>
          <a:xfrm>
            <a:off x="7924800" y="3865237"/>
            <a:ext cx="312256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입력 값이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에 없거나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일치하지 않을 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40006F6-A96B-4B65-8A4F-5CAE305EF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3400" y="9315221"/>
            <a:ext cx="2619375" cy="228600"/>
          </a:xfrm>
          <a:prstGeom prst="rect">
            <a:avLst/>
          </a:prstGeom>
        </p:spPr>
      </p:pic>
      <p:sp>
        <p:nvSpPr>
          <p:cNvPr id="14" name="Object 6">
            <a:extLst>
              <a:ext uri="{FF2B5EF4-FFF2-40B4-BE49-F238E27FC236}">
                <a16:creationId xmlns:a16="http://schemas.microsoft.com/office/drawing/2014/main" id="{058B75C4-953F-4471-A9B5-094B03B39EFE}"/>
              </a:ext>
            </a:extLst>
          </p:cNvPr>
          <p:cNvSpPr txBox="1"/>
          <p:nvPr/>
        </p:nvSpPr>
        <p:spPr>
          <a:xfrm>
            <a:off x="7924800" y="5176127"/>
            <a:ext cx="312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입력 값이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에 일치할 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487491-1FEF-4463-96E3-37C80AC00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7316" y="9265711"/>
            <a:ext cx="2514600" cy="272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C3917E-09B9-4389-B0BE-1901DCE1E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3820" y="9263752"/>
            <a:ext cx="2343150" cy="2805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공용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8890" y="3068422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8886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회원 정보 수정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8730" y="3068425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8733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스케쥴러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38232" y="1740302"/>
            <a:ext cx="227842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한주형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공용 화면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9457" y="1081038"/>
            <a:ext cx="426580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회원 정보 수정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79CB05-CAF9-4F37-9D5F-3FB43D34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91" y="2552701"/>
            <a:ext cx="6010275" cy="7391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8465CD-4C2B-4F1A-B0EB-B59D34781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552701"/>
            <a:ext cx="5791200" cy="7391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4A8E9-8158-4111-B36E-6AE73DAF4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8191500"/>
            <a:ext cx="2619375" cy="314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8A3BE4-33AB-4948-8EE4-498875F74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8220075"/>
            <a:ext cx="2524125" cy="285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2E5A19-1246-4371-8D9C-868322E3B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8230415"/>
            <a:ext cx="2333625" cy="295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202FAF-3501-4139-B510-80BDE71D52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0" y="2705100"/>
            <a:ext cx="4743450" cy="5257800"/>
          </a:xfrm>
          <a:prstGeom prst="rect">
            <a:avLst/>
          </a:prstGeom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E29CC45-0588-4CF3-96BF-35394D365264}"/>
              </a:ext>
            </a:extLst>
          </p:cNvPr>
          <p:cNvSpPr txBox="1"/>
          <p:nvPr/>
        </p:nvSpPr>
        <p:spPr>
          <a:xfrm>
            <a:off x="13033734" y="9271069"/>
            <a:ext cx="53795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회원 정보 수정 페이지에서는 회원가입과 달리 아이디와 주민등록번호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직급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성별은 수정이 불가하고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다른 기능들은 회원가입 기능과 동일합니다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공용 화면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07076" y="1081038"/>
            <a:ext cx="426580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스케쥴러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57F4968-FA74-4523-8610-22F5D4698FEF}"/>
              </a:ext>
            </a:extLst>
          </p:cNvPr>
          <p:cNvSpPr txBox="1"/>
          <p:nvPr/>
        </p:nvSpPr>
        <p:spPr>
          <a:xfrm>
            <a:off x="533400" y="9409568"/>
            <a:ext cx="178798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스케쥴러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페이지에서는 휴가를 등록하고 자신의 휴가를 클릭하면 수정 및 삭제가 가능하게 구현하였으며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다른 사용자의 휴가를 수정 및 삭제가 불가하게 하기 위해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자신의 휴가만 클릭을 하였을 때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모달이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뜨도록 구현하였습니다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E61ED6-2722-42AF-976B-65A8F7FBE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28900"/>
            <a:ext cx="12677775" cy="647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7E094A-B772-48E9-BED0-A4D560AFD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7400" y="2612571"/>
            <a:ext cx="4371975" cy="2457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0837E7-2D5D-422E-BB90-6A625E617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6925" y="5246371"/>
            <a:ext cx="436245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관리자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8890" y="3068422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8886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사용자 관리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0697" y="3068425"/>
            <a:ext cx="149705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0700" y="4174441"/>
            <a:ext cx="43358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질병 관리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5227" y="3068425"/>
            <a:ext cx="149705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5228" y="4174441"/>
            <a:ext cx="43358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의약품 관리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38232" y="1740302"/>
            <a:ext cx="227842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한주형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관리자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35648" y="1081038"/>
            <a:ext cx="426580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사용자 관리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1144D95-6769-4DA2-8C29-695C357107F7}"/>
              </a:ext>
            </a:extLst>
          </p:cNvPr>
          <p:cNvSpPr txBox="1"/>
          <p:nvPr/>
        </p:nvSpPr>
        <p:spPr>
          <a:xfrm>
            <a:off x="533400" y="9409568"/>
            <a:ext cx="178798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사용자 관리 페이지에서는 승인이 되지 않은 사용자를 승인해주거나 더 이상 사용하지 않는 아이디를 삭제 할 수 있도록 구현하였으며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사용자 데이터가 많을 시 한눈에 알아 보기 편하게 하기 위해 검색을 하면 실시간으로 해당하는 사용자가 나오도록 구현하였습니다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DC66DE-B2EB-4D36-BDBD-F9C2C7E25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54949"/>
            <a:ext cx="17983200" cy="67510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관리자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4695" y="1081038"/>
            <a:ext cx="426580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질병 관리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838FDC-8AFD-4B47-8FA3-86518047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52701"/>
            <a:ext cx="16992600" cy="6781800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3AC56066-C3F3-457D-A823-E93CE1BEB930}"/>
              </a:ext>
            </a:extLst>
          </p:cNvPr>
          <p:cNvSpPr txBox="1"/>
          <p:nvPr/>
        </p:nvSpPr>
        <p:spPr>
          <a:xfrm>
            <a:off x="533400" y="9409568"/>
            <a:ext cx="178798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질병 관리 페이지에서는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에 저장되어 있는 질병리스트를 출력하고 질병 코드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질병 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질병 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영문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을 입력 후 추가가 가능하고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사용자 관리 페이지와 동일하게 검색을 하였을 때 해당 질병이 실시간으로 나오도록 구현하였습니다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그리고 엑셀 버튼을 누르면 리스트를 엑셀 파일로 다운로드가 되도록 구현하였습니다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1E650-EC44-4900-9884-9EA13692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52702"/>
            <a:ext cx="1699260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관리자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4219" y="1081038"/>
            <a:ext cx="426580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 의약품 관리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CFCF85-F569-47CA-A6AC-E27CF2BE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2571728"/>
            <a:ext cx="7229475" cy="6781800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3FF8AA19-EE44-4019-BCD1-E395ADD913B3}"/>
              </a:ext>
            </a:extLst>
          </p:cNvPr>
          <p:cNvSpPr txBox="1"/>
          <p:nvPr/>
        </p:nvSpPr>
        <p:spPr>
          <a:xfrm>
            <a:off x="484335" y="9409568"/>
            <a:ext cx="178798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의약품 관리 페이지에서는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에 저장되어 있는 의약품 코드를 출력하고 추가를 할 시에는 오른쪽 폼에 해당 정보를 입력하고 추가를 할 수 있으며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의약품 검색 또한 실시간으로 해당 의약품이 나오며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의약품을 클릭 하였을 시 오른쪽 폼에 세부 정보가 출력되고 수정이 가능 하도록 구현하였고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그리고 엑셀 버튼을 누르면 리스트를 엑셀 파일로 다운로드가 되도록 구현하였습니다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63FE6F-833C-44F0-9520-8B93CE521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1" y="2552700"/>
            <a:ext cx="7229474" cy="6781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46B998-7130-42F1-837E-F4E22031A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571729"/>
            <a:ext cx="7286625" cy="6762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38262" y="1740305"/>
            <a:ext cx="227842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김주의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0" y="3068422"/>
            <a:ext cx="891591" cy="9079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4000" y="4000500"/>
            <a:ext cx="93807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메인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E1552308-E35B-46E6-9BA0-6A6EA8FA64D9}"/>
              </a:ext>
            </a:extLst>
          </p:cNvPr>
          <p:cNvSpPr txBox="1"/>
          <p:nvPr/>
        </p:nvSpPr>
        <p:spPr>
          <a:xfrm>
            <a:off x="1828800" y="4623163"/>
            <a:ext cx="3505200" cy="175432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날짜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&amp;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진료 상태 별 접수내역 조회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내원 사유 변경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진료상태 변경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환자 상세정보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접수 취소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수납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4FB00FC1-6FBE-44E8-B6FA-97C2A3AD9A47}"/>
              </a:ext>
            </a:extLst>
          </p:cNvPr>
          <p:cNvSpPr txBox="1"/>
          <p:nvPr/>
        </p:nvSpPr>
        <p:spPr>
          <a:xfrm>
            <a:off x="6892901" y="3068422"/>
            <a:ext cx="1005403" cy="9079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331F29AA-8C8A-4385-9AFC-B96C4C67D8EE}"/>
              </a:ext>
            </a:extLst>
          </p:cNvPr>
          <p:cNvSpPr txBox="1"/>
          <p:nvPr/>
        </p:nvSpPr>
        <p:spPr>
          <a:xfrm>
            <a:off x="6892901" y="4000500"/>
            <a:ext cx="176683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환자리스트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F9F91A94-527B-4222-8911-193BD94440A0}"/>
              </a:ext>
            </a:extLst>
          </p:cNvPr>
          <p:cNvSpPr txBox="1"/>
          <p:nvPr/>
        </p:nvSpPr>
        <p:spPr>
          <a:xfrm>
            <a:off x="7197701" y="4623163"/>
            <a:ext cx="1803699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환자 추가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환자 상세정보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환자 정보 수정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97E01C54-632F-4152-AF7D-DC925F5EE545}"/>
              </a:ext>
            </a:extLst>
          </p:cNvPr>
          <p:cNvSpPr txBox="1"/>
          <p:nvPr/>
        </p:nvSpPr>
        <p:spPr>
          <a:xfrm>
            <a:off x="10560301" y="3068422"/>
            <a:ext cx="1011815" cy="9079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4CE1DCD0-A00D-4DEF-88E0-59A4F0451951}"/>
              </a:ext>
            </a:extLst>
          </p:cNvPr>
          <p:cNvSpPr txBox="1"/>
          <p:nvPr/>
        </p:nvSpPr>
        <p:spPr>
          <a:xfrm>
            <a:off x="10560301" y="4000500"/>
            <a:ext cx="81304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접수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1AB2FCC8-FF4D-48A5-8C1A-A8E95E7427E2}"/>
              </a:ext>
            </a:extLst>
          </p:cNvPr>
          <p:cNvSpPr txBox="1"/>
          <p:nvPr/>
        </p:nvSpPr>
        <p:spPr>
          <a:xfrm>
            <a:off x="10865101" y="4623163"/>
            <a:ext cx="1749197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환자 접수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진료상태 변경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접수 취소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9782F150-8A29-4128-834E-F7E775A80E97}"/>
              </a:ext>
            </a:extLst>
          </p:cNvPr>
          <p:cNvSpPr txBox="1"/>
          <p:nvPr/>
        </p:nvSpPr>
        <p:spPr>
          <a:xfrm>
            <a:off x="14173200" y="3068422"/>
            <a:ext cx="1027845" cy="9079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BE7F0043-7849-4D25-A728-BC88B2AE4F17}"/>
              </a:ext>
            </a:extLst>
          </p:cNvPr>
          <p:cNvSpPr txBox="1"/>
          <p:nvPr/>
        </p:nvSpPr>
        <p:spPr>
          <a:xfrm>
            <a:off x="14230148" y="4000500"/>
            <a:ext cx="148630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예약관리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C16FDB94-1C48-4F85-B063-2063E94044E4}"/>
              </a:ext>
            </a:extLst>
          </p:cNvPr>
          <p:cNvSpPr txBox="1"/>
          <p:nvPr/>
        </p:nvSpPr>
        <p:spPr>
          <a:xfrm>
            <a:off x="14592300" y="4623163"/>
            <a:ext cx="1832553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예약 추가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예약 시간 변경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예약 삭제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38890" y="3068422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8886" y="4173162"/>
            <a:ext cx="433085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HIS 및 YUM</a:t>
            </a:r>
          </a:p>
          <a:p>
            <a:r>
              <a:rPr 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시스템 소개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8730" y="3068425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8733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100" dirty="0" err="1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구조</a:t>
            </a:r>
            <a:r>
              <a:rPr 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소개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8733" y="5354857"/>
            <a:ext cx="37797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01  시스템 구조</a:t>
            </a:r>
          </a:p>
          <a:p>
            <a:r>
              <a:rPr lang="en-US" b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02  </a:t>
            </a:r>
            <a:r>
              <a:rPr lang="en-US" altLang="ko-KR" sz="1800" b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ERD</a:t>
            </a:r>
            <a:endParaRPr lang="en-US" b="1" dirty="0">
              <a:solidFill>
                <a:srgbClr val="00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b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03</a:t>
            </a:r>
            <a:r>
              <a:rPr lang="en-US" altLang="ko-KR" sz="1800" b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  WEB SOCKET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938570" y="3068425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8571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기능 소개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38570" y="5354857"/>
            <a:ext cx="377970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01  로그인 화면</a:t>
            </a:r>
          </a:p>
          <a:p>
            <a:r>
              <a:rPr lang="en-US" sz="1800" b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02  공용 화면</a:t>
            </a:r>
          </a:p>
          <a:p>
            <a:r>
              <a:rPr lang="en-US" sz="1800" b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03  관리자 화면</a:t>
            </a:r>
          </a:p>
          <a:p>
            <a:r>
              <a:rPr lang="en-US" sz="1800" b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04  간호사 화면</a:t>
            </a:r>
          </a:p>
          <a:p>
            <a:r>
              <a:rPr lang="en-US" sz="1800" b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05  의사 화면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45514" y="3068425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04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30190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100" dirty="0" err="1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역할</a:t>
            </a:r>
            <a:r>
              <a:rPr 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 소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 kern="0" spc="-2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목 차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301674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메인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475DF7F-712C-4769-BC2D-3848A83BB609}"/>
              </a:ext>
            </a:extLst>
          </p:cNvPr>
          <p:cNvSpPr txBox="1"/>
          <p:nvPr/>
        </p:nvSpPr>
        <p:spPr>
          <a:xfrm>
            <a:off x="14782800" y="2937896"/>
            <a:ext cx="3200400" cy="4411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접수 내역 조회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내원 사유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진료현황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상세정보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접수 취소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수납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ECF47D-CD55-4BCB-8708-A9C471FA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78564"/>
            <a:ext cx="13848877" cy="67474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FA14855-0EA2-4CBE-BBC9-8EA31ECBC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0" r="26487"/>
          <a:stretch/>
        </p:blipFill>
        <p:spPr>
          <a:xfrm>
            <a:off x="304800" y="6556945"/>
            <a:ext cx="8010484" cy="23198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C92A2A-0399-47F5-8071-8E6F3E8AB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441"/>
          <a:stretch/>
        </p:blipFill>
        <p:spPr>
          <a:xfrm>
            <a:off x="304800" y="2552701"/>
            <a:ext cx="4419600" cy="25934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3722494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메인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접수내역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475DF7F-712C-4769-BC2D-3848A83BB609}"/>
              </a:ext>
            </a:extLst>
          </p:cNvPr>
          <p:cNvSpPr txBox="1"/>
          <p:nvPr/>
        </p:nvSpPr>
        <p:spPr>
          <a:xfrm>
            <a:off x="12844222" y="2746547"/>
            <a:ext cx="37673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날짜 선택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해당 날짜의 접수 내역 조회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148B8E-BBBB-4ACD-9F94-B8A2400534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784764"/>
            <a:ext cx="468923" cy="685799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C67DA5-DAD4-4341-85E8-48705B361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52" r="28409" b="7266"/>
          <a:stretch/>
        </p:blipFill>
        <p:spPr>
          <a:xfrm>
            <a:off x="5410200" y="2548108"/>
            <a:ext cx="6705600" cy="25934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35B9DB-4073-4C68-BD17-118C632914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311" b="6455"/>
          <a:stretch/>
        </p:blipFill>
        <p:spPr>
          <a:xfrm>
            <a:off x="8756374" y="6556945"/>
            <a:ext cx="8029616" cy="2319897"/>
          </a:xfrm>
          <a:prstGeom prst="rect">
            <a:avLst/>
          </a:prstGeom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C0F87F9E-E0C6-4465-BE4D-CF79865F2912}"/>
              </a:ext>
            </a:extLst>
          </p:cNvPr>
          <p:cNvSpPr txBox="1"/>
          <p:nvPr/>
        </p:nvSpPr>
        <p:spPr>
          <a:xfrm>
            <a:off x="12771182" y="3935465"/>
            <a:ext cx="332494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왼쪽 진료 상태 선택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해당하는 내역만 조회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54F9637-841B-452D-ABFA-4D9D9B6510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428398"/>
            <a:ext cx="468923" cy="685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948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5B2A3030-C34F-40AB-A293-951CB9C6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92" y="5519528"/>
            <a:ext cx="13270177" cy="1111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3847528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메인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내원 사유 변경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475DF7F-712C-4769-BC2D-3848A83BB609}"/>
              </a:ext>
            </a:extLst>
          </p:cNvPr>
          <p:cNvSpPr txBox="1"/>
          <p:nvPr/>
        </p:nvSpPr>
        <p:spPr>
          <a:xfrm>
            <a:off x="14097000" y="7244483"/>
            <a:ext cx="403828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사유 선택 시 입력란으로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7869559-3480-478D-9D0D-E8C7EA668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92" y="3496288"/>
            <a:ext cx="13270177" cy="10574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FF7D1A-06CE-4B50-906B-A5AD7B6ABB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36" y="4273924"/>
            <a:ext cx="468923" cy="685799"/>
          </a:xfrm>
          <a:prstGeom prst="rect">
            <a:avLst/>
          </a:prstGeom>
          <a:noFill/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6B4590F-B01B-4DB7-9E64-198643C2A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92" y="7706148"/>
            <a:ext cx="13270177" cy="10672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45E4640-36F2-4E61-81E0-D217DF17163C}"/>
              </a:ext>
            </a:extLst>
          </p:cNvPr>
          <p:cNvSpPr txBox="1"/>
          <p:nvPr/>
        </p:nvSpPr>
        <p:spPr>
          <a:xfrm>
            <a:off x="14097000" y="7859613"/>
            <a:ext cx="373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변경 후 체크 버튼 선택 시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사유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14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3847528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메인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진료 상태 변경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E9A63-06BC-4428-9C68-16C3539F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98604"/>
            <a:ext cx="13174914" cy="5430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E8A066-AB07-4AB1-8C51-F6A4FFAF90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57" y="3298705"/>
            <a:ext cx="468923" cy="685799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71E59F-1E25-4530-AE8B-C0EE8550A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296066"/>
            <a:ext cx="13174914" cy="148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5F549A-F740-49F6-A600-A2DE8EC21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039119"/>
            <a:ext cx="468923" cy="685799"/>
          </a:xfrm>
          <a:prstGeom prst="rect">
            <a:avLst/>
          </a:prstGeom>
          <a:noFill/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7BC671A4-72B9-4D36-81D0-C68049ECD7AD}"/>
              </a:ext>
            </a:extLst>
          </p:cNvPr>
          <p:cNvSpPr txBox="1"/>
          <p:nvPr/>
        </p:nvSpPr>
        <p:spPr>
          <a:xfrm>
            <a:off x="14408812" y="3086100"/>
            <a:ext cx="334578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상태 선택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상태 목록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모달을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보여줌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A59333-2365-480E-B867-818577A16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5565067"/>
            <a:ext cx="4239217" cy="12003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AD3DAF-1DAB-457E-9F08-B9347278D0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779" y="5991469"/>
            <a:ext cx="472347" cy="464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224A06-D2F8-4F60-9CAA-CE8B748BCF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14" r="13814" b="-2993"/>
          <a:stretch/>
        </p:blipFill>
        <p:spPr>
          <a:xfrm>
            <a:off x="533400" y="7573635"/>
            <a:ext cx="13174914" cy="696614"/>
          </a:xfrm>
          <a:prstGeom prst="rect">
            <a:avLst/>
          </a:prstGeom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2845149A-19AD-485E-9C78-3C21D6310F68}"/>
              </a:ext>
            </a:extLst>
          </p:cNvPr>
          <p:cNvSpPr txBox="1"/>
          <p:nvPr/>
        </p:nvSpPr>
        <p:spPr>
          <a:xfrm>
            <a:off x="14408812" y="7670084"/>
            <a:ext cx="344196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상태 변경 시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변경 완료 메시지와 함께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상태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B8FE659-8862-428E-BA7C-F1D71D747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571" y="8560360"/>
            <a:ext cx="1292722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53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3950120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메인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 상세 정보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BC671A4-72B9-4D36-81D0-C68049ECD7AD}"/>
              </a:ext>
            </a:extLst>
          </p:cNvPr>
          <p:cNvSpPr txBox="1"/>
          <p:nvPr/>
        </p:nvSpPr>
        <p:spPr>
          <a:xfrm>
            <a:off x="14173200" y="8039100"/>
            <a:ext cx="348364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상세정보 아이콘 클릭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해당 환자의 상세 정보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출력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D543EB-B987-4B1E-82C0-DB43818BC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2700"/>
            <a:ext cx="13270177" cy="10574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1DE33E-08D2-4455-8220-A644DA61AB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267223"/>
            <a:ext cx="468923" cy="685799"/>
          </a:xfrm>
          <a:prstGeom prst="rect">
            <a:avLst/>
          </a:prstGeom>
          <a:noFill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AC81DE-69B6-42F4-852C-4AAA411F7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076700"/>
            <a:ext cx="12344400" cy="599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3174267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메인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접수 취소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BC671A4-72B9-4D36-81D0-C68049ECD7AD}"/>
              </a:ext>
            </a:extLst>
          </p:cNvPr>
          <p:cNvSpPr txBox="1"/>
          <p:nvPr/>
        </p:nvSpPr>
        <p:spPr>
          <a:xfrm>
            <a:off x="12801600" y="9029700"/>
            <a:ext cx="51816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접수 취소 시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알림 메시지와 함께 접수 목록에서 삭제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FE6D02-2FDA-4F80-BCC3-551DE536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2850085"/>
            <a:ext cx="12115800" cy="3943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D202BD-253E-4662-A164-810338DCA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181584"/>
            <a:ext cx="4267796" cy="12765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2A8909-F6CE-40EF-9670-B78F91D839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968696"/>
            <a:ext cx="468923" cy="685799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4F4BB2-F184-41FA-B53B-2502F50217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72" y="3716325"/>
            <a:ext cx="472347" cy="4641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692C1B-4294-4FAD-9650-D62166A447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21" r="12421"/>
          <a:stretch/>
        </p:blipFill>
        <p:spPr>
          <a:xfrm>
            <a:off x="1143000" y="5020135"/>
            <a:ext cx="11261100" cy="6249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7E5B03-4E91-43D9-843B-DA949E14A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5866105"/>
            <a:ext cx="11261100" cy="385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06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2340705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메인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수납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BC671A4-72B9-4D36-81D0-C68049ECD7AD}"/>
              </a:ext>
            </a:extLst>
          </p:cNvPr>
          <p:cNvSpPr txBox="1"/>
          <p:nvPr/>
        </p:nvSpPr>
        <p:spPr>
          <a:xfrm>
            <a:off x="12268200" y="4018810"/>
            <a:ext cx="472757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수납 아이콘 선택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해당 환자의 수납 정보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모달을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띄움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2606D9-1875-45A1-9A06-CD78FC12F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38" y="2816223"/>
            <a:ext cx="12812913" cy="4667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1EA2A2-F91A-4C15-8BA8-8711D37BD1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2955024"/>
            <a:ext cx="468923" cy="685799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93FF8A-905E-46E7-A34B-995364E01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38" y="3640823"/>
            <a:ext cx="9429266" cy="45967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66BA6F-60D0-45D9-8B2C-1DDA42647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01" y="7320060"/>
            <a:ext cx="468923" cy="685799"/>
          </a:xfrm>
          <a:prstGeom prst="rect">
            <a:avLst/>
          </a:prstGeom>
          <a:noFill/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B0AAF813-86A6-4314-B279-91D798FF9C32}"/>
              </a:ext>
            </a:extLst>
          </p:cNvPr>
          <p:cNvSpPr txBox="1"/>
          <p:nvPr/>
        </p:nvSpPr>
        <p:spPr>
          <a:xfrm>
            <a:off x="13756069" y="8115300"/>
            <a:ext cx="3422732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수납 완료 메시지와 함께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진료비가 업데이트 되고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상태가 완료로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AA946A-5591-4AEB-90DD-2FC40A46EA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99" t="-77" r="1632" b="77"/>
          <a:stretch/>
        </p:blipFill>
        <p:spPr>
          <a:xfrm>
            <a:off x="2654682" y="5731159"/>
            <a:ext cx="10685109" cy="37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1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301674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환자리스트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690075-31C3-4882-ADA8-6EC8B581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8672"/>
            <a:ext cx="14014222" cy="6817336"/>
          </a:xfrm>
          <a:prstGeom prst="rect">
            <a:avLst/>
          </a:prstGeom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3C33CA56-66A7-4D5B-846F-E12A50A7D25B}"/>
              </a:ext>
            </a:extLst>
          </p:cNvPr>
          <p:cNvSpPr txBox="1"/>
          <p:nvPr/>
        </p:nvSpPr>
        <p:spPr>
          <a:xfrm>
            <a:off x="14782800" y="4045892"/>
            <a:ext cx="3200400" cy="2195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추가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상세정보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정보 수정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1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6C6094D-50AB-46D1-AF60-944933D45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6" t="10479" r="5033"/>
          <a:stretch/>
        </p:blipFill>
        <p:spPr>
          <a:xfrm>
            <a:off x="457200" y="2628900"/>
            <a:ext cx="13852843" cy="74501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4091185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환자리스트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 추가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542707-9178-4E68-9270-11F189807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85" y="9283108"/>
            <a:ext cx="468923" cy="685799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FC8B81-A810-4882-841E-63A8A2D389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7" t="2445" r="2160" b="1519"/>
          <a:stretch/>
        </p:blipFill>
        <p:spPr>
          <a:xfrm>
            <a:off x="7675723" y="2832100"/>
            <a:ext cx="6477000" cy="7059228"/>
          </a:xfrm>
          <a:prstGeom prst="rect">
            <a:avLst/>
          </a:prstGeom>
        </p:spPr>
      </p:pic>
      <p:sp>
        <p:nvSpPr>
          <p:cNvPr id="17" name="Object 6">
            <a:extLst>
              <a:ext uri="{FF2B5EF4-FFF2-40B4-BE49-F238E27FC236}">
                <a16:creationId xmlns:a16="http://schemas.microsoft.com/office/drawing/2014/main" id="{27A00208-9CCB-46FF-9C7A-645783BFC861}"/>
              </a:ext>
            </a:extLst>
          </p:cNvPr>
          <p:cNvSpPr txBox="1"/>
          <p:nvPr/>
        </p:nvSpPr>
        <p:spPr>
          <a:xfrm>
            <a:off x="14467445" y="8867609"/>
            <a:ext cx="374814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추가 버튼을 눌리면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정보 입력폼으로 바뀜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18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FE6D2D-5FAF-407A-8C36-7ADF1BCC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7" y="2628900"/>
            <a:ext cx="6751954" cy="74569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4091185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환자리스트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 추가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542707-9178-4E68-9270-11F1898075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82" y="6591300"/>
            <a:ext cx="468923" cy="685799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6B37AD-8C72-4B62-9057-3FEF9E577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808672"/>
            <a:ext cx="9743786" cy="51779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30D4DA-1669-4DD9-B5AB-08AF48CB4462}"/>
              </a:ext>
            </a:extLst>
          </p:cNvPr>
          <p:cNvSpPr/>
          <p:nvPr/>
        </p:nvSpPr>
        <p:spPr>
          <a:xfrm>
            <a:off x="8508384" y="4914900"/>
            <a:ext cx="4217016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31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1205337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HIS 및 YUM 시스템 소개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0391" y="2873911"/>
            <a:ext cx="2517817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 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-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HIS는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등록부터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ko-KR" alt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수납까지 환자 진료에 필요한 기능을 수행하는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의료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정보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b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시스템입니다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 YUM</a:t>
            </a:r>
            <a:r>
              <a:rPr kumimoji="0" lang="ko-KR" alt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에서는 사용자에게 필요하다고 생각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되는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기능들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(관리자,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휴일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관리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실시간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알림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)을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추가적으로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구현</a:t>
            </a:r>
            <a:r>
              <a:rPr kumimoji="0" lang="ko-KR" alt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했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습니다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0391" y="5468823"/>
            <a:ext cx="1736532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 -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이번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프로젝트를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진행하면서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교육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중에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습득</a:t>
            </a:r>
            <a:r>
              <a:rPr kumimoji="0" lang="ko-KR" alt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했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던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기술</a:t>
            </a:r>
            <a:r>
              <a:rPr kumimoji="0" lang="ko-KR" alt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을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활용 및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응용</a:t>
            </a:r>
            <a:r>
              <a:rPr kumimoji="0" lang="ko-KR" alt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함으로써 </a:t>
            </a:r>
            <a:br>
              <a:rPr kumimoji="0" lang="en-US" altLang="ko-KR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en-US" altLang="ko-KR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ko-KR" alt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해당 기술이 숙달되리라 기대하며</a:t>
            </a:r>
            <a:r>
              <a:rPr kumimoji="0" lang="en-US" altLang="ko-KR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HIS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시스템의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이해도 또한 높아질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것으로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b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en-US" sz="40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기대됩니다</a:t>
            </a: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7353705" y="7325222"/>
            <a:ext cx="3238095" cy="3238095"/>
            <a:chOff x="7260904" y="7325222"/>
            <a:chExt cx="3238095" cy="323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0904" y="7325222"/>
              <a:ext cx="3238095" cy="3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8183" y="7618329"/>
            <a:ext cx="2095238" cy="2666667"/>
            <a:chOff x="4938183" y="7618329"/>
            <a:chExt cx="2095238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8183" y="7618329"/>
              <a:ext cx="2095238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3903" y="7611630"/>
            <a:ext cx="2095238" cy="2666667"/>
            <a:chOff x="10593903" y="7611630"/>
            <a:chExt cx="2095238" cy="2666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3903" y="7611630"/>
              <a:ext cx="2095238" cy="266666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145981" y="8295800"/>
            <a:ext cx="218197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한컴 말랑말랑 Bold" panose="020F0803000000000000" pitchFamily="50" charset="-127"/>
                <a:ea typeface="+mn-ea"/>
                <a:cs typeface="NanumSquareRoundOTF Bold" pitchFamily="34" charset="0"/>
              </a:rPr>
              <a:t>YUM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6DFDC22-5656-41B5-90DB-F898125B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81300"/>
            <a:ext cx="13182600" cy="70166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484459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환자리스트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 상세정보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4B6E0E-35CA-4A86-B2A6-BFD5778F47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71" y="3816016"/>
            <a:ext cx="468923" cy="685799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10B715-43B3-41AE-AAF9-BCF8D73D25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2"/>
          <a:stretch/>
        </p:blipFill>
        <p:spPr>
          <a:xfrm>
            <a:off x="7534567" y="3009900"/>
            <a:ext cx="6142112" cy="6656744"/>
          </a:xfrm>
          <a:prstGeom prst="rect">
            <a:avLst/>
          </a:prstGeom>
        </p:spPr>
      </p:pic>
      <p:sp>
        <p:nvSpPr>
          <p:cNvPr id="17" name="Object 6">
            <a:extLst>
              <a:ext uri="{FF2B5EF4-FFF2-40B4-BE49-F238E27FC236}">
                <a16:creationId xmlns:a16="http://schemas.microsoft.com/office/drawing/2014/main" id="{994573D6-A451-4B2E-B354-DF01562455F9}"/>
              </a:ext>
            </a:extLst>
          </p:cNvPr>
          <p:cNvSpPr txBox="1"/>
          <p:nvPr/>
        </p:nvSpPr>
        <p:spPr>
          <a:xfrm>
            <a:off x="14065884" y="8466315"/>
            <a:ext cx="349647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선택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정보 및 진료 이력을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볼 수 있음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5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3834D24-4841-4A8D-9FAA-B22E4998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"/>
          <a:stretch/>
        </p:blipFill>
        <p:spPr>
          <a:xfrm>
            <a:off x="457200" y="3011693"/>
            <a:ext cx="6142112" cy="67038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B1C738-8B15-4C00-94D5-3E4A6A7E3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33" y="6667500"/>
            <a:ext cx="468923" cy="685799"/>
          </a:xfrm>
          <a:prstGeom prst="rect">
            <a:avLst/>
          </a:prstGeom>
          <a:noFill/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4822154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환자리스트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 정보 수정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A6CA2E-3AAB-4512-9078-C35544E22F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7" t="1917" r="1031" b="2325"/>
          <a:stretch/>
        </p:blipFill>
        <p:spPr>
          <a:xfrm>
            <a:off x="7391399" y="3011693"/>
            <a:ext cx="6220959" cy="67038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F79090-17B5-4308-A659-0572F27355E1}"/>
              </a:ext>
            </a:extLst>
          </p:cNvPr>
          <p:cNvSpPr/>
          <p:nvPr/>
        </p:nvSpPr>
        <p:spPr>
          <a:xfrm>
            <a:off x="8000995" y="5922492"/>
            <a:ext cx="5181605" cy="491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75DD44-07F8-4066-9EAF-30B9B812D778}"/>
              </a:ext>
            </a:extLst>
          </p:cNvPr>
          <p:cNvSpPr/>
          <p:nvPr/>
        </p:nvSpPr>
        <p:spPr>
          <a:xfrm>
            <a:off x="7976738" y="4279957"/>
            <a:ext cx="1651018" cy="406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662F4465-C64C-473C-8138-C50FF8567D23}"/>
              </a:ext>
            </a:extLst>
          </p:cNvPr>
          <p:cNvSpPr txBox="1"/>
          <p:nvPr/>
        </p:nvSpPr>
        <p:spPr>
          <a:xfrm>
            <a:off x="14097000" y="3031650"/>
            <a:ext cx="261001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수정 버튼 선택 시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입력폼으로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0BEDD057-0D83-4FE9-9462-5868C79D496D}"/>
              </a:ext>
            </a:extLst>
          </p:cNvPr>
          <p:cNvSpPr txBox="1"/>
          <p:nvPr/>
        </p:nvSpPr>
        <p:spPr>
          <a:xfrm>
            <a:off x="14097000" y="4174650"/>
            <a:ext cx="382188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수정 후 완료 버튼을 선택 시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정보 업데이트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DB9F8E-5DF1-4CD2-802A-95DAC8470C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0" t="1513" r="820" b="1524"/>
          <a:stretch/>
        </p:blipFill>
        <p:spPr>
          <a:xfrm>
            <a:off x="457200" y="3013111"/>
            <a:ext cx="6142112" cy="66482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033BE8-65E6-43DC-87E8-D766F0DB94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667500"/>
            <a:ext cx="468923" cy="685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11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301674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접수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BD3FBB-B147-451F-882B-2394595F1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7" y="2822213"/>
            <a:ext cx="13986860" cy="6804024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54566D8D-07FC-445F-AE35-C9ABDBDD6503}"/>
              </a:ext>
            </a:extLst>
          </p:cNvPr>
          <p:cNvSpPr txBox="1"/>
          <p:nvPr/>
        </p:nvSpPr>
        <p:spPr>
          <a:xfrm>
            <a:off x="14782800" y="4045892"/>
            <a:ext cx="3200400" cy="2195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접수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진료상태 변경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접수 취소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075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4782078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접수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 접수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(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신규 환자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8F2A525-B300-4216-A4B4-4AB6CDCB1AE7}"/>
              </a:ext>
            </a:extLst>
          </p:cNvPr>
          <p:cNvSpPr txBox="1"/>
          <p:nvPr/>
        </p:nvSpPr>
        <p:spPr>
          <a:xfrm>
            <a:off x="14400960" y="8565575"/>
            <a:ext cx="347723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접수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신규환자인 경우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리스트 추가 및 접수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F93BD6-AFF8-4AB1-93BE-6587C0C6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6" y="2808672"/>
            <a:ext cx="6124470" cy="69462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678192-CD6B-4273-B77E-99B922F48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808672"/>
            <a:ext cx="6946258" cy="69462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3CA2E0-058C-4D1C-8066-5487DE9CCDC3}"/>
              </a:ext>
            </a:extLst>
          </p:cNvPr>
          <p:cNvSpPr/>
          <p:nvPr/>
        </p:nvSpPr>
        <p:spPr>
          <a:xfrm>
            <a:off x="7723850" y="5676900"/>
            <a:ext cx="5687350" cy="406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3E09A0-E3FE-4434-944A-23DD201E81F1}"/>
              </a:ext>
            </a:extLst>
          </p:cNvPr>
          <p:cNvSpPr/>
          <p:nvPr/>
        </p:nvSpPr>
        <p:spPr>
          <a:xfrm>
            <a:off x="7467600" y="7184787"/>
            <a:ext cx="6400800" cy="369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292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7986B95-43AB-4B7A-8FAF-428F843A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951729"/>
            <a:ext cx="13293070" cy="70129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4782078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접수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 접수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(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기존 환자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8F2A525-B300-4216-A4B4-4AB6CDCB1AE7}"/>
              </a:ext>
            </a:extLst>
          </p:cNvPr>
          <p:cNvSpPr txBox="1"/>
          <p:nvPr/>
        </p:nvSpPr>
        <p:spPr>
          <a:xfrm>
            <a:off x="14249400" y="8115300"/>
            <a:ext cx="3384260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기존 환자 선택 시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자동으로 환자 정보 입력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완료 버튼 선택 시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접수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3C8648-B37B-41B7-A1C9-69EEF1DEBE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85" y="4076700"/>
            <a:ext cx="468923" cy="685799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6313EE-7B2D-452D-B7A0-A644629C5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667" y="2995464"/>
            <a:ext cx="6133328" cy="69511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2989C6-E19E-4583-9921-532811B563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06" r="7109" b="1277"/>
          <a:stretch/>
        </p:blipFill>
        <p:spPr>
          <a:xfrm>
            <a:off x="14249399" y="3361949"/>
            <a:ext cx="3689060" cy="7147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C87CB63-D234-43A6-8521-2D17731266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047" t="-1" r="6907" b="1228"/>
          <a:stretch/>
        </p:blipFill>
        <p:spPr>
          <a:xfrm>
            <a:off x="14249399" y="4419599"/>
            <a:ext cx="3689060" cy="6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9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5601213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접수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진료 상태 변경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/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접수 취소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99F111-60DA-424D-A0CD-415B3A97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4" y="3543300"/>
            <a:ext cx="7506748" cy="23720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30DFA7-7EB3-4AC9-B18A-4EDB22A1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44" y="6487823"/>
            <a:ext cx="7506748" cy="916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789D2F-7CCF-42E6-B05E-88B0E42B3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44" y="7553860"/>
            <a:ext cx="7506748" cy="19241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5461B4-756A-434F-8523-BEE28B5E4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3543300"/>
            <a:ext cx="7706801" cy="21053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FB6B75-A0D2-4A19-BF6F-E212D2F56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7410421"/>
            <a:ext cx="7706801" cy="16293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15FCEA5-2089-4EDA-BF87-6D38280C84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174" r="10348" b="2452"/>
          <a:stretch/>
        </p:blipFill>
        <p:spPr>
          <a:xfrm>
            <a:off x="9829800" y="6487823"/>
            <a:ext cx="7706801" cy="749038"/>
          </a:xfrm>
          <a:prstGeom prst="rect">
            <a:avLst/>
          </a:prstGeom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9862CEC4-422A-4A46-86EC-D48851751357}"/>
              </a:ext>
            </a:extLst>
          </p:cNvPr>
          <p:cNvSpPr txBox="1"/>
          <p:nvPr/>
        </p:nvSpPr>
        <p:spPr>
          <a:xfrm>
            <a:off x="3502506" y="2932231"/>
            <a:ext cx="197682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상태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A3B8AB86-6C64-43E6-8728-D8C6952C4CBF}"/>
              </a:ext>
            </a:extLst>
          </p:cNvPr>
          <p:cNvSpPr txBox="1"/>
          <p:nvPr/>
        </p:nvSpPr>
        <p:spPr>
          <a:xfrm>
            <a:off x="13021801" y="2932231"/>
            <a:ext cx="13227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접수 취소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561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205537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04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예약관리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184385-350C-4AD3-9975-EFB9D212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3" y="2892930"/>
            <a:ext cx="14014843" cy="6788439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576AAC5-BA54-4512-A76C-6BFF54D9A4B8}"/>
              </a:ext>
            </a:extLst>
          </p:cNvPr>
          <p:cNvSpPr txBox="1"/>
          <p:nvPr/>
        </p:nvSpPr>
        <p:spPr>
          <a:xfrm>
            <a:off x="14782800" y="4045892"/>
            <a:ext cx="3200400" cy="2195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예약 추가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예약 시간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예약 취소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FC5E4C-6238-4CAF-863B-9A03D443D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877" y="6689094"/>
            <a:ext cx="5894654" cy="28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83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3924472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04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예약관리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예약 추가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876B032-7786-44AA-B335-181397B6C9CA}"/>
              </a:ext>
            </a:extLst>
          </p:cNvPr>
          <p:cNvSpPr txBox="1"/>
          <p:nvPr/>
        </p:nvSpPr>
        <p:spPr>
          <a:xfrm>
            <a:off x="12252519" y="4739108"/>
            <a:ext cx="4057521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리스트에서 환자 선택 시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해당 환자 예약 추가 가능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날짜 시간 선택 후 예약 추가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E623DB-6652-496E-B4AC-E37E0311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28900"/>
            <a:ext cx="11499923" cy="60846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FEB7F8-429B-4E15-A555-1DA6FD48B6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94" y="4861774"/>
            <a:ext cx="402767" cy="589046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0BAAC4-DA2C-414C-9E0C-1E5FD0B0B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819" y="2719783"/>
            <a:ext cx="5206951" cy="18968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D5811B-63D2-4EF2-AA77-0AFA2E8AA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260" y="4724594"/>
            <a:ext cx="5192074" cy="2819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FF7C22-E28C-415D-A706-981D8F12B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406" y="7747508"/>
            <a:ext cx="4699781" cy="5747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103BD0-E840-4232-AE95-06FA800B0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04" y="5717395"/>
            <a:ext cx="5966830" cy="29091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E6B10D-D40D-4DAD-BD6A-E6221EEF0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2519" y="7078029"/>
            <a:ext cx="5791198" cy="27912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D36D1CD-A9CD-4447-980C-549AF0CFF4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52519" y="6282870"/>
            <a:ext cx="5791198" cy="6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4597734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04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예약관리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예약 시간 변경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876B032-7786-44AA-B335-181397B6C9CA}"/>
              </a:ext>
            </a:extLst>
          </p:cNvPr>
          <p:cNvSpPr txBox="1"/>
          <p:nvPr/>
        </p:nvSpPr>
        <p:spPr>
          <a:xfrm>
            <a:off x="9634090" y="2822981"/>
            <a:ext cx="5327099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예약 리스트에서 수정버튼 선택 시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예약 수정 가능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날짜 시간을 다시 선택하고 확인 선택 시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예약 수정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BD401F-2D8D-46F7-9585-400CB4B5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77" y="2791985"/>
            <a:ext cx="6325084" cy="30875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A6F7E4-1FC9-4BCD-9697-49BAF269A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33" y="3607811"/>
            <a:ext cx="402767" cy="589046"/>
          </a:xfrm>
          <a:prstGeom prst="rect">
            <a:avLst/>
          </a:prstGeom>
          <a:noFill/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725222-8E1D-4B53-8479-E269DDA25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841182"/>
            <a:ext cx="7735380" cy="37724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1377A1D-8CCF-4115-AE69-3E7150728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4850582"/>
            <a:ext cx="7735380" cy="7528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4936139-9147-498E-8BEA-D9D2BE583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870" y="3467100"/>
            <a:ext cx="5861056" cy="663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F6A1B0-2E7C-4D3C-9CB2-4E132BB1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3" y="3937226"/>
            <a:ext cx="8200750" cy="39805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간호사</a:t>
            </a: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47D10B-CAB5-4847-A0BC-BBDF0A2F45BF}"/>
              </a:ext>
            </a:extLst>
          </p:cNvPr>
          <p:cNvSpPr txBox="1"/>
          <p:nvPr/>
        </p:nvSpPr>
        <p:spPr>
          <a:xfrm>
            <a:off x="4592790" y="1081038"/>
            <a:ext cx="3821880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04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예약관리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예약 취소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876B032-7786-44AA-B335-181397B6C9CA}"/>
              </a:ext>
            </a:extLst>
          </p:cNvPr>
          <p:cNvSpPr txBox="1"/>
          <p:nvPr/>
        </p:nvSpPr>
        <p:spPr>
          <a:xfrm>
            <a:off x="519906" y="8420100"/>
            <a:ext cx="715452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예약 리스트에서 취소 버튼 선택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해당 예약 취소 가능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FA6F7E4-1FC9-4BCD-9697-49BAF269A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33" y="6438900"/>
            <a:ext cx="402767" cy="589046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24C274-0B85-4C6F-80FD-D42AF6052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128" y="4555754"/>
            <a:ext cx="7951279" cy="39805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D9FFE2-F4AB-4C32-B328-D77CDD0D0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6252" y="3389025"/>
            <a:ext cx="7973156" cy="8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1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2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구조 설명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0410" y="1081038"/>
            <a:ext cx="435205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시스템 구조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0009" y="2649474"/>
            <a:ext cx="17768194" cy="7386373"/>
            <a:chOff x="230009" y="2649474"/>
            <a:chExt cx="17768194" cy="73863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009" y="2649474"/>
              <a:ext cx="17768194" cy="7386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의사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8890" y="3068422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8800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 정보  및 과거 기록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48600" y="3068425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48603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진료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31124" y="3068425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15800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실시간 알림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38262" y="1740305"/>
            <a:ext cx="227842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홍창목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126CDD20-FA92-4503-8FDB-252EC29466FE}"/>
              </a:ext>
            </a:extLst>
          </p:cNvPr>
          <p:cNvSpPr txBox="1"/>
          <p:nvPr/>
        </p:nvSpPr>
        <p:spPr>
          <a:xfrm>
            <a:off x="7848600" y="5143500"/>
            <a:ext cx="37797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-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병명 처방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치료 및 약품 처방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NanumSquareRoundOTF Regular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Regular" pitchFamily="34" charset="0"/>
              </a:rPr>
              <a:t>증상 및 메모 기록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의사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8A1410-DE68-47DB-A531-B10899CD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42" y="2781300"/>
            <a:ext cx="14350066" cy="700277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의사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3033" y="1081038"/>
            <a:ext cx="64363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 정보 및 과거 기록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139632D5-03E4-4E5F-80DA-08390A226809}"/>
              </a:ext>
            </a:extLst>
          </p:cNvPr>
          <p:cNvSpPr txBox="1"/>
          <p:nvPr/>
        </p:nvSpPr>
        <p:spPr>
          <a:xfrm>
            <a:off x="14782800" y="2828375"/>
            <a:ext cx="320040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리스트 클릭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확인 절차를 거침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선택과 동시에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정보와 과거 내원 기록을 나타냄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B4B80A-4592-43E5-8A97-8F4D021A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1" y="2488738"/>
            <a:ext cx="14544675" cy="2486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F1264F-A3BF-4927-909C-13925C4820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26492"/>
            <a:ext cx="468923" cy="6857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6DC8FA-1989-4FEF-94E3-B212F9CD8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4570344"/>
            <a:ext cx="4324350" cy="1295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9D1841-7213-4B27-A244-C6A6E250B4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930778"/>
            <a:ext cx="472347" cy="464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3D3304-154E-4AB0-8E14-3423142C41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61" y="7219950"/>
            <a:ext cx="14516100" cy="249555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ACD9947-2280-46BC-AB33-73C06413FFBE}"/>
              </a:ext>
            </a:extLst>
          </p:cNvPr>
          <p:cNvSpPr/>
          <p:nvPr/>
        </p:nvSpPr>
        <p:spPr>
          <a:xfrm>
            <a:off x="6573516" y="6324600"/>
            <a:ext cx="12954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2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의사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3033" y="1081038"/>
            <a:ext cx="426580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진료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24B021-5AF6-44E6-AB8D-63F6024B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314700"/>
            <a:ext cx="13087350" cy="4095750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9969D1B7-7AB9-4E4A-9C58-599E740070E8}"/>
              </a:ext>
            </a:extLst>
          </p:cNvPr>
          <p:cNvSpPr txBox="1"/>
          <p:nvPr/>
        </p:nvSpPr>
        <p:spPr>
          <a:xfrm>
            <a:off x="14706600" y="3349487"/>
            <a:ext cx="320040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개의 컴포넌트로 구성되어 있음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병명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처방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메모를 설정하고 데이터를 페이지에 저장함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1959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의사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3033" y="1081038"/>
            <a:ext cx="426580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진료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병명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602F66-79FE-4A6D-BA8A-27054142A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800" y="3001071"/>
            <a:ext cx="4400550" cy="3629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BA0064-AC81-444F-BAA3-A025BCA62F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7" y="4686300"/>
            <a:ext cx="468923" cy="6857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A8E23F-31DC-4CD4-A6B1-0FC8407DD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001072"/>
            <a:ext cx="4400550" cy="3629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0F5CF2-080C-419E-9094-BEC0EB3D9B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14700"/>
            <a:ext cx="468923" cy="6857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0A11B0-6FCB-4AFB-AC1A-3E4D643A3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3475" y="3001072"/>
            <a:ext cx="4352925" cy="36290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6C8199A-5D80-47CC-9FBE-3DA379DCC630}"/>
              </a:ext>
            </a:extLst>
          </p:cNvPr>
          <p:cNvSpPr/>
          <p:nvPr/>
        </p:nvSpPr>
        <p:spPr>
          <a:xfrm>
            <a:off x="6019800" y="4457700"/>
            <a:ext cx="6096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9E88DFF-B7E6-4A39-B79A-B88C8FD3EC6E}"/>
              </a:ext>
            </a:extLst>
          </p:cNvPr>
          <p:cNvSpPr/>
          <p:nvPr/>
        </p:nvSpPr>
        <p:spPr>
          <a:xfrm>
            <a:off x="11682612" y="4457700"/>
            <a:ext cx="6096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624B671-F521-449F-9E25-14DB18886432}"/>
              </a:ext>
            </a:extLst>
          </p:cNvPr>
          <p:cNvSpPr txBox="1"/>
          <p:nvPr/>
        </p:nvSpPr>
        <p:spPr>
          <a:xfrm>
            <a:off x="1301260" y="7395508"/>
            <a:ext cx="1150034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병명 우측의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input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을 클릭 시 병명을 선택할 수 있는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모달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팝업이 나타남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병명 검색이 가능하며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병명을 클릭 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모달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창이 종료됨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페이지에 선택된 병명이 나타나고 해당 병명 데이터는 저장됨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0107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의사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3033" y="1081038"/>
            <a:ext cx="426580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진료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처방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6833DD-F063-4C88-BC34-9D98DF21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628900"/>
            <a:ext cx="511492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47E0DB-66E6-4AAC-B568-03CEC297B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975" y="6591300"/>
            <a:ext cx="5086350" cy="3533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1D136D-A8BF-48E1-8F5B-A3249C11C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975" y="6600824"/>
            <a:ext cx="5086350" cy="3514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24555F1-9454-4739-B2F9-2865D4686C5F}"/>
              </a:ext>
            </a:extLst>
          </p:cNvPr>
          <p:cNvSpPr/>
          <p:nvPr/>
        </p:nvSpPr>
        <p:spPr>
          <a:xfrm>
            <a:off x="6890662" y="4105275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30C1E51-394F-47B6-9B1E-064ACAB7B8C2}"/>
              </a:ext>
            </a:extLst>
          </p:cNvPr>
          <p:cNvSpPr/>
          <p:nvPr/>
        </p:nvSpPr>
        <p:spPr>
          <a:xfrm rot="8349802">
            <a:off x="6913853" y="6126724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B79D898-BE7E-472F-A3FD-D30A8AD51A8A}"/>
              </a:ext>
            </a:extLst>
          </p:cNvPr>
          <p:cNvSpPr/>
          <p:nvPr/>
        </p:nvSpPr>
        <p:spPr>
          <a:xfrm>
            <a:off x="6890662" y="7748587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03E796-E4D5-4302-9805-041301DE3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643" y="6591300"/>
            <a:ext cx="5076825" cy="35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C793FB6C-F9B3-4A96-B8E4-064227732505}"/>
              </a:ext>
            </a:extLst>
          </p:cNvPr>
          <p:cNvSpPr txBox="1"/>
          <p:nvPr/>
        </p:nvSpPr>
        <p:spPr>
          <a:xfrm>
            <a:off x="13792200" y="2612053"/>
            <a:ext cx="4191000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처방 우측의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input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을 클릭 시 처방 종류를 선택할 수 있는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모달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팝업이 나타남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종류에 따른 처방을 선택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모달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창이 종료됨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약품의 경우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일 투여 횟수와 총 투여일수를 지정함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페이지에 선택된 처방이 나타나고 해당 처방 데이터는 저장됨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4A23E8-7C09-43A2-8C9D-9D5E308EFD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05708"/>
            <a:ext cx="468923" cy="6857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F666260-2865-4603-A166-707AFBC61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643" y="2628900"/>
            <a:ext cx="4381500" cy="3543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FDBA2F-D744-4910-9451-B7136D22E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339" y="4477872"/>
            <a:ext cx="468923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4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의사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3033" y="1081038"/>
            <a:ext cx="426580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진료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메모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DBCE6-33AE-48F9-B3C3-F0E14B1FF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001072"/>
            <a:ext cx="3267075" cy="3514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B3EFCCE-0E2A-49CB-9AA5-D93AB3E44E91}"/>
              </a:ext>
            </a:extLst>
          </p:cNvPr>
          <p:cNvSpPr/>
          <p:nvPr/>
        </p:nvSpPr>
        <p:spPr>
          <a:xfrm>
            <a:off x="5211594" y="4453634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668148-057D-4B36-8BA2-EFCC1C3FF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99" y="3001072"/>
            <a:ext cx="3285503" cy="351472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819FE28-DE62-4EEF-8F23-068AC17FCDF1}"/>
              </a:ext>
            </a:extLst>
          </p:cNvPr>
          <p:cNvSpPr/>
          <p:nvPr/>
        </p:nvSpPr>
        <p:spPr>
          <a:xfrm>
            <a:off x="10411621" y="4453634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6DDF77-E4B6-49AF-944B-96D4BDED1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026" y="3001072"/>
            <a:ext cx="3285503" cy="351472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A4BBC3-B13A-4828-8BA0-EFF135854A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5782371"/>
            <a:ext cx="533039" cy="656529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CD387BB1-386C-4EE4-B495-1FE4775F1D52}"/>
              </a:ext>
            </a:extLst>
          </p:cNvPr>
          <p:cNvSpPr txBox="1"/>
          <p:nvPr/>
        </p:nvSpPr>
        <p:spPr>
          <a:xfrm>
            <a:off x="1301259" y="7764839"/>
            <a:ext cx="1366126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증상 및 메모를 기입 가능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완료 버튼 클릭 시 진료 데이터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insert,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환자 진료  상태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update,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진단 및 처방 데이터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insert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등이 발생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52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의사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3033" y="1081038"/>
            <a:ext cx="68173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 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실시간 알림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-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의사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-&gt;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간호사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8ED01B-5149-477E-B3CE-A4116DBC7F39}"/>
              </a:ext>
            </a:extLst>
          </p:cNvPr>
          <p:cNvSpPr/>
          <p:nvPr/>
        </p:nvSpPr>
        <p:spPr>
          <a:xfrm>
            <a:off x="6256536" y="4143376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614A06D-7954-437E-A3DF-BF4C985D92E8}"/>
              </a:ext>
            </a:extLst>
          </p:cNvPr>
          <p:cNvSpPr/>
          <p:nvPr/>
        </p:nvSpPr>
        <p:spPr>
          <a:xfrm>
            <a:off x="12629896" y="4176713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0A21C-3BF3-42FE-88CA-C6987A13E15D}"/>
              </a:ext>
            </a:extLst>
          </p:cNvPr>
          <p:cNvSpPr txBox="1"/>
          <p:nvPr/>
        </p:nvSpPr>
        <p:spPr>
          <a:xfrm>
            <a:off x="14887575" y="5454818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간호사 화면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9CA4322-DAD5-4B11-AEFD-A2CC2D16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112" y="6276976"/>
            <a:ext cx="3285503" cy="351472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10E89C-D093-47FB-AB98-70BF4ED392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86" y="9058275"/>
            <a:ext cx="533039" cy="656529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09D4684-619A-493B-AC0C-D3044B69117F}"/>
              </a:ext>
            </a:extLst>
          </p:cNvPr>
          <p:cNvSpPr/>
          <p:nvPr/>
        </p:nvSpPr>
        <p:spPr>
          <a:xfrm>
            <a:off x="6256536" y="793332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A786B-26F7-4575-923A-AA9DF98739B2}"/>
              </a:ext>
            </a:extLst>
          </p:cNvPr>
          <p:cNvSpPr txBox="1"/>
          <p:nvPr/>
        </p:nvSpPr>
        <p:spPr>
          <a:xfrm>
            <a:off x="8746757" y="9172820"/>
            <a:ext cx="154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간호사 화면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06A1B-D2EB-4CC2-B63F-D40F6CE07AD0}"/>
              </a:ext>
            </a:extLst>
          </p:cNvPr>
          <p:cNvSpPr txBox="1"/>
          <p:nvPr/>
        </p:nvSpPr>
        <p:spPr>
          <a:xfrm>
            <a:off x="401538" y="4263510"/>
            <a:ext cx="1447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시작 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3602E4-1D40-4008-A66B-251051AB0232}"/>
              </a:ext>
            </a:extLst>
          </p:cNvPr>
          <p:cNvSpPr txBox="1"/>
          <p:nvPr/>
        </p:nvSpPr>
        <p:spPr>
          <a:xfrm>
            <a:off x="401538" y="7748654"/>
            <a:ext cx="1447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완료 시</a:t>
            </a: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2F0E658-929E-4BE5-B6C5-794A07148916}"/>
              </a:ext>
            </a:extLst>
          </p:cNvPr>
          <p:cNvSpPr txBox="1"/>
          <p:nvPr/>
        </p:nvSpPr>
        <p:spPr>
          <a:xfrm>
            <a:off x="13504494" y="7233828"/>
            <a:ext cx="411933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시작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완료 시에 간호사 화면 좌측 하단에 실시간으로 알림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stompJS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를 활용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직위에 따른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topic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을 부여하여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64500D-0437-45B1-B91A-AFCAF3D13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112" y="2716075"/>
            <a:ext cx="3285503" cy="29217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8EFF38-C620-4634-9243-D945B108B0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55" y="3290229"/>
            <a:ext cx="618672" cy="762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9A1FE5-D707-446C-A4AF-000455C6C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7467" y="3848100"/>
            <a:ext cx="4324350" cy="1295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B64339-F7AF-4EAA-A511-ACB3CCF83A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64" y="4800907"/>
            <a:ext cx="618672" cy="76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359B97-5E14-42EB-9A04-E3D1A3E7C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799" y="3590926"/>
            <a:ext cx="2933700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5886AE8-0E6D-4DC0-BBA2-ECB08032B5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740" y="7391400"/>
            <a:ext cx="2962275" cy="1666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2820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의사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3033" y="1081038"/>
            <a:ext cx="693427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 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실시간 알림 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– 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간호사</a:t>
            </a:r>
            <a:r>
              <a:rPr kumimoji="0" lang="en-US" altLang="ko-KR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-&gt;</a:t>
            </a:r>
            <a:r>
              <a:rPr kumimoji="0" lang="ko-KR" alt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의사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8ED01B-5149-477E-B3CE-A4116DBC7F39}"/>
              </a:ext>
            </a:extLst>
          </p:cNvPr>
          <p:cNvSpPr/>
          <p:nvPr/>
        </p:nvSpPr>
        <p:spPr>
          <a:xfrm>
            <a:off x="6376140" y="4176711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0A21C-3BF3-42FE-88CA-C6987A13E15D}"/>
              </a:ext>
            </a:extLst>
          </p:cNvPr>
          <p:cNvSpPr txBox="1"/>
          <p:nvPr/>
        </p:nvSpPr>
        <p:spPr>
          <a:xfrm>
            <a:off x="3124200" y="6219216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간호사 화면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06A1B-D2EB-4CC2-B63F-D40F6CE07AD0}"/>
              </a:ext>
            </a:extLst>
          </p:cNvPr>
          <p:cNvSpPr txBox="1"/>
          <p:nvPr/>
        </p:nvSpPr>
        <p:spPr>
          <a:xfrm>
            <a:off x="401538" y="4263510"/>
            <a:ext cx="1447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시작 시</a:t>
            </a: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2F0E658-929E-4BE5-B6C5-794A07148916}"/>
              </a:ext>
            </a:extLst>
          </p:cNvPr>
          <p:cNvSpPr txBox="1"/>
          <p:nvPr/>
        </p:nvSpPr>
        <p:spPr>
          <a:xfrm>
            <a:off x="13504494" y="7233828"/>
            <a:ext cx="411933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시작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진료 완료 시에 간호사 화면 좌측 하단에 실시간으로 알림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stompJS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를 활용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lang="ko-KR" altLang="en-US" sz="2400" dirty="0">
                <a:solidFill>
                  <a:srgbClr val="4F81B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직위에 따른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topic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을 부여하여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8B664C-CE39-4E12-8B21-C9728E2D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77" y="3028949"/>
            <a:ext cx="3276600" cy="2905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8EFF38-C620-4634-9243-D945B108B0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95" y="5245390"/>
            <a:ext cx="425203" cy="5237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A42578-509A-4342-8F68-2F3619392591}"/>
              </a:ext>
            </a:extLst>
          </p:cNvPr>
          <p:cNvSpPr txBox="1"/>
          <p:nvPr/>
        </p:nvSpPr>
        <p:spPr>
          <a:xfrm>
            <a:off x="9067801" y="555494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의사 화면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E969C-181D-44FF-AD98-8D7D03B80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026" y="3586161"/>
            <a:ext cx="302895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0973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2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역할 분담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0391" y="3299621"/>
            <a:ext cx="313208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공통 역할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8448" y="3408522"/>
            <a:ext cx="1515849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주제 선정, 스토리 보드 설계, ERD 설계, 개발 환경 구축, 예외 처리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3249" y="4359414"/>
            <a:ext cx="223153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김주의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3249" y="5350014"/>
            <a:ext cx="223153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한주형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3249" y="6340614"/>
            <a:ext cx="223153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홍창목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8448" y="4462227"/>
            <a:ext cx="1515849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 리스트 관리 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/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접수 및 예약 관리 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/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수납 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/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서버 구축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8448" y="5463595"/>
            <a:ext cx="1515849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로그인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회원 정보 수정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스케줄러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관리자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(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사용자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의약품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질병 관리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)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08448" y="6426157"/>
            <a:ext cx="1515849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환자 개인 정보 및 과거 기록 조회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진료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의사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-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간호사 간 실시간 알림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0391" y="8572500"/>
            <a:ext cx="463558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YUM - github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43400" y="8668906"/>
            <a:ext cx="1515849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https://github.com/DZDevelTaste/yum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0391" y="9334500"/>
            <a:ext cx="463558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GCP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5876" y="9429738"/>
            <a:ext cx="1515849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http://34.64.204.254:9999/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90DEC680-4A0F-4C85-9044-4F3881BA1849}"/>
              </a:ext>
            </a:extLst>
          </p:cNvPr>
          <p:cNvSpPr txBox="1"/>
          <p:nvPr/>
        </p:nvSpPr>
        <p:spPr>
          <a:xfrm>
            <a:off x="1605504" y="7408902"/>
            <a:ext cx="1515849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* 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각자 분담된 기능의 </a:t>
            </a:r>
            <a:r>
              <a:rPr lang="en-US" altLang="ko-KR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Backend, Frontend, UI</a:t>
            </a:r>
            <a:r>
              <a:rPr lang="ko-KR" altLang="en-US" sz="3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를 각각 개발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ACD0EFD-659C-45B4-B1E7-02DB1CE2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374" y="2520427"/>
            <a:ext cx="11158129" cy="776657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5800" y="571500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2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구조 설명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05819" y="991546"/>
            <a:ext cx="435205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ERD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시연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8CE82FF-55F7-42F9-9292-90C684C0D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>
          <a:xfrm>
            <a:off x="3999357" y="3314700"/>
            <a:ext cx="10287000" cy="80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62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교육 및 프로젝트 소감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4705" y="2552700"/>
            <a:ext cx="223153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김주의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4705" y="5600700"/>
            <a:ext cx="223153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한주형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4705" y="7810500"/>
            <a:ext cx="223153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홍창목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9904" y="2641585"/>
            <a:ext cx="15158496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한 달이란 기간은 몇 날 며칠 밤을 </a:t>
            </a:r>
            <a:r>
              <a:rPr kumimoji="0" lang="ko-KR" altLang="en-US" sz="28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새가며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 개발할 때는 길게 느껴졌지만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마감이 다가올수록 짧게 느껴졌습니다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 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기간이 조금 더 있었다면 더 완벽한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더 만족스러운 결과물이 나오지 않았을까 하는 아쉬움이 남아있습니다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 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다들 처음 배우는 기술로 짧은 시간 안에 개발을 한다는 것이 쉬운 일은 아니었으나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조원들 모두 자신의 역할을 잘 해내고 서로 도와주면서 같이 성장한 것 같아 뿌듯하기도 합니다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 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새로운 기술을 짧은 시간 프로젝트에 녹여내는 것은 힘들었지만 알면 알수록 신기하고 재밌었으며 조금씩 녹여낼 때마다 제 자신이 </a:t>
            </a:r>
            <a:r>
              <a:rPr kumimoji="0" lang="ko-KR" altLang="en-US" sz="28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발전해나가는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 것을 느낄 수 있었습니다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519904" y="5714281"/>
            <a:ext cx="15158496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한 달이라는 시간이 프로젝트를 진행하는 시간이었으면서 전체 교육을 다시 한번 되돌아보는 시간이었다고 생각합니다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 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넉넉한 기간은 아니었으나 조원들이 최선을 다해 자신이 맡은 부분에 대해서 완성을 하고 서로의 부족한 부분도 채워주는 등 많은 것을 느끼는 한 달이었습니다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 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이번 교육 기간은 순전히 교육을 받는 것뿐만 아니라 프로젝트 경험 및 </a:t>
            </a:r>
            <a:r>
              <a:rPr kumimoji="0" lang="ko-KR" altLang="en-US" sz="2800" b="1" i="0" u="none" strike="noStrike" kern="0" cap="none" spc="-10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사람들과의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 대인관계 등 많은 것을 얻어 갈 수 있는 기간이었습니다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9904" y="7896043"/>
            <a:ext cx="15158496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즐거우면서도 시간적 압박감에 다소 허덕거린 프로젝트였습니다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 </a:t>
            </a:r>
            <a:r>
              <a:rPr lang="ko-KR" altLang="en-US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팀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장으로서 어떻게 프로젝트를 성공적으로 이끌 것인가를 많이 고민했는데</a:t>
            </a:r>
            <a:r>
              <a:rPr kumimoji="0" lang="en-US" altLang="ko-KR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프로젝트를 하면서 오히려 </a:t>
            </a:r>
            <a:r>
              <a:rPr lang="ko-KR" altLang="en-US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팀원들에게 더 배우고 의지하며 프로젝트를 잘 마무리할 수 있었습니다</a:t>
            </a:r>
            <a:r>
              <a:rPr lang="en-US" altLang="ko-KR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 </a:t>
            </a:r>
            <a:r>
              <a:rPr lang="ko-KR" altLang="en-US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또한</a:t>
            </a:r>
            <a:r>
              <a:rPr lang="en-US" altLang="ko-KR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lang="ko-KR" altLang="en-US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팀장의 임무를 수행하면서 스스로 더욱 성장해야 할 부분을 절감하는 시간이었습니다</a:t>
            </a:r>
            <a:r>
              <a:rPr lang="en-US" altLang="ko-KR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 </a:t>
            </a:r>
            <a:r>
              <a:rPr lang="ko-KR" altLang="en-US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교육을 통해 새로운 기술과 개발 방법론을 익힐 수 있어서 뜻깊었고</a:t>
            </a:r>
            <a:r>
              <a:rPr lang="en-US" altLang="ko-KR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, </a:t>
            </a:r>
            <a:r>
              <a:rPr lang="ko-KR" altLang="en-US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훌륭한 조원들과 프로젝트를 할 수 있어서 감사했습니다</a:t>
            </a:r>
            <a:r>
              <a:rPr lang="en-US" altLang="ko-KR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 </a:t>
            </a:r>
            <a:r>
              <a:rPr lang="ko-KR" altLang="en-US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개발자로서 첫 발을 떼면서 좋은 발판이 되는 경험을 한 것 같아 기쁩니다</a:t>
            </a:r>
            <a:r>
              <a:rPr lang="en-US" altLang="ko-KR" sz="28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382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97515" y="686481"/>
            <a:ext cx="829068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-2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마무리 및 Q </a:t>
            </a:r>
            <a:r>
              <a:rPr lang="en-US" sz="50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&amp;</a:t>
            </a:r>
            <a:r>
              <a:rPr lang="en-US" sz="6000" kern="0" spc="-2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 A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279363" y="2661761"/>
            <a:ext cx="5726989" cy="6171429"/>
            <a:chOff x="6279363" y="2661761"/>
            <a:chExt cx="572698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9363" y="2661761"/>
              <a:ext cx="5726989" cy="617142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582347" y="9005696"/>
            <a:ext cx="512102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kern="0" spc="-100" dirty="0">
                <a:solidFill>
                  <a:srgbClr val="3A4CA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감사합니다 !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2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구조 설명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0410" y="1081038"/>
            <a:ext cx="435205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74BD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 WEB SOCKET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20391" y="3093028"/>
            <a:ext cx="5714286" cy="6190476"/>
            <a:chOff x="920391" y="3093028"/>
            <a:chExt cx="5714286" cy="6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391" y="3093028"/>
              <a:ext cx="5714286" cy="61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15454" y="3093028"/>
            <a:ext cx="5714286" cy="6190476"/>
            <a:chOff x="11615454" y="3093028"/>
            <a:chExt cx="5714286" cy="6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5454" y="3093028"/>
              <a:ext cx="5714286" cy="6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7314" y="5310122"/>
            <a:ext cx="4250135" cy="1273886"/>
            <a:chOff x="7027314" y="5310122"/>
            <a:chExt cx="4250135" cy="12738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314" y="5310122"/>
              <a:ext cx="4250135" cy="12738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7314" y="6117264"/>
            <a:ext cx="4250135" cy="1276190"/>
            <a:chOff x="7027314" y="6117264"/>
            <a:chExt cx="4250135" cy="12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027314" y="6117264"/>
              <a:ext cx="4250135" cy="127619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01505" y="9423181"/>
            <a:ext cx="435205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-100" dirty="0">
                <a:solidFill>
                  <a:srgbClr val="78787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간호사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96562" y="9423181"/>
            <a:ext cx="435205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-100" dirty="0">
                <a:solidFill>
                  <a:srgbClr val="78787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의사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8433603" y="3714286"/>
            <a:ext cx="1428571" cy="1428571"/>
            <a:chOff x="8433603" y="3714286"/>
            <a:chExt cx="1428571" cy="14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3603" y="3714286"/>
              <a:ext cx="1428571" cy="14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38890" y="3068422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8886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로그인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8730" y="3068425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8733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회원 가입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8570" y="3068425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8571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아이디 찾기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45514" y="3068425"/>
            <a:ext cx="1495318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30190" y="4173162"/>
            <a:ext cx="43308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비밀번호</a:t>
            </a: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+mn-ea"/>
                <a:cs typeface="NanumSquareRoundOTF Bold" pitchFamily="34" charset="0"/>
              </a:rPr>
              <a:t> 찾기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로그인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38232" y="1740302"/>
            <a:ext cx="227842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한주형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로그인 화면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2790" y="1081038"/>
            <a:ext cx="301674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01 로그인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14CB70-D10A-4369-96D3-CCD88A3D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71" y="2628900"/>
            <a:ext cx="6400800" cy="5867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D77C1E-4CDA-4EFC-9A3E-FA3FB13E0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2682600"/>
            <a:ext cx="5198048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1CC275-68A2-4333-A8F8-97A0AAE25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4557977"/>
            <a:ext cx="5151220" cy="1440000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490C11FE-9322-4E94-A372-4A7DE10DC4E8}"/>
              </a:ext>
            </a:extLst>
          </p:cNvPr>
          <p:cNvSpPr txBox="1"/>
          <p:nvPr/>
        </p:nvSpPr>
        <p:spPr>
          <a:xfrm>
            <a:off x="950871" y="9021295"/>
            <a:ext cx="11201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로그인 페이지에서는 각각의 상황에 맞는 알림 창과 정상적인 로그인 시 해당 사용자의 직업에 맞는 페이지로 이동합니다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788BA4B0-44BE-4EAF-9B9B-665EC4E4E770}"/>
              </a:ext>
            </a:extLst>
          </p:cNvPr>
          <p:cNvSpPr txBox="1"/>
          <p:nvPr/>
        </p:nvSpPr>
        <p:spPr>
          <a:xfrm>
            <a:off x="7437000" y="3162300"/>
            <a:ext cx="312256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- DB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에 없는 아이디이거나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 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잘못된 아이디를 입력했을 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6AC143C-A055-41E8-BC98-7AE8773A7450}"/>
              </a:ext>
            </a:extLst>
          </p:cNvPr>
          <p:cNvSpPr txBox="1"/>
          <p:nvPr/>
        </p:nvSpPr>
        <p:spPr>
          <a:xfrm>
            <a:off x="7448551" y="4735464"/>
            <a:ext cx="312256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해당 아이디가 승인되지 않은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아이디일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391" y="660992"/>
            <a:ext cx="82906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2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Light" pitchFamily="34" charset="0"/>
              </a:rPr>
              <a:t>로그인 화면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3743" y="1081038"/>
            <a:ext cx="301674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100" normalizeH="0" baseline="0" noProof="0" dirty="0">
                <a:ln>
                  <a:noFill/>
                </a:ln>
                <a:solidFill>
                  <a:srgbClr val="74BDF9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anumSquareRoundOTF Bold" pitchFamily="34" charset="0"/>
              </a:rPr>
              <a:t>02 회원가입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C67F32-AC90-451C-965D-81EEA2C0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91" y="2654959"/>
            <a:ext cx="5924550" cy="74009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D6D2F-8854-4547-A7C0-7965DB301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654959"/>
            <a:ext cx="6409925" cy="74009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6F2C31-EF58-44F3-818E-3C5AD920E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391" y="6373935"/>
            <a:ext cx="1924050" cy="382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BB5DC2-79B4-42AF-9499-AA0950F57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716" y="6389766"/>
            <a:ext cx="2057400" cy="323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7816D8-EA01-41D6-9A7E-D66A84034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8283869"/>
            <a:ext cx="2619375" cy="314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3B1BBB-8C10-423C-BADB-07F89BEF2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824" y="8327016"/>
            <a:ext cx="2524125" cy="285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B5370E-F154-41AC-86C4-178431D04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7824" y="8287297"/>
            <a:ext cx="2333625" cy="295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AF790E-9B6C-4DC2-93F8-E6459459C7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14059" y="3936449"/>
            <a:ext cx="4743450" cy="5257800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BE9B431A-C458-4198-BC8D-BFFFF644C432}"/>
              </a:ext>
            </a:extLst>
          </p:cNvPr>
          <p:cNvSpPr txBox="1"/>
          <p:nvPr/>
        </p:nvSpPr>
        <p:spPr>
          <a:xfrm>
            <a:off x="13471405" y="2672109"/>
            <a:ext cx="48165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회원가입 페이지에서는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와의 비교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정규식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 비교 등을 하여 양식에 맞게 회원가입을 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4595</TotalTime>
  <Words>1623</Words>
  <Application>Microsoft Office PowerPoint</Application>
  <PresentationFormat>사용자 지정</PresentationFormat>
  <Paragraphs>293</Paragraphs>
  <Slides>52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Calibri</vt:lpstr>
      <vt:lpstr>한컴 말랑말랑 Regular</vt:lpstr>
      <vt:lpstr>맑은 고딕</vt:lpstr>
      <vt:lpstr>한컴 말랑말랑 Bold</vt:lpstr>
      <vt:lpstr>Arial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36</cp:revision>
  <dcterms:created xsi:type="dcterms:W3CDTF">2021-12-21T12:06:45Z</dcterms:created>
  <dcterms:modified xsi:type="dcterms:W3CDTF">2021-12-27T12:02:30Z</dcterms:modified>
</cp:coreProperties>
</file>